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67" r:id="rId6"/>
    <p:sldId id="268" r:id="rId7"/>
    <p:sldId id="269" r:id="rId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42" d="100"/>
          <a:sy n="42" d="100"/>
        </p:scale>
        <p:origin x="13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6EBA9-8C46-42C6-AA8C-28FD46EB2779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76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6EBA9-8C46-42C6-AA8C-28FD46EB2779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67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6EBA9-8C46-42C6-AA8C-28FD46EB2779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821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6EBA9-8C46-42C6-AA8C-28FD46EB2779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24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6EBA9-8C46-42C6-AA8C-28FD46EB2779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451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6EBA9-8C46-42C6-AA8C-28FD46EB2779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845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6EBA9-8C46-42C6-AA8C-28FD46EB2779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090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6EBA9-8C46-42C6-AA8C-28FD46EB2779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730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6EBA9-8C46-42C6-AA8C-28FD46EB2779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281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6EBA9-8C46-42C6-AA8C-28FD46EB2779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899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6EBA9-8C46-42C6-AA8C-28FD46EB2779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29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6EBA9-8C46-42C6-AA8C-28FD46EB2779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9373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E4B51-54BF-430D-A4F5-CD47F73AB5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Item No. WS ___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Workshop: Budget Priorities and Budget Calendar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8E1B74-B799-42D3-8EF4-726B5E56839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000877" y="166977"/>
            <a:ext cx="2910177" cy="2870420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433365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856" y="927100"/>
            <a:ext cx="8801819" cy="5232400"/>
          </a:xfrm>
        </p:spPr>
        <p:txBody>
          <a:bodyPr>
            <a:normAutofit/>
          </a:bodyPr>
          <a:lstStyle/>
          <a:p>
            <a:r>
              <a:rPr lang="en-US" b="1" u="sng" dirty="0"/>
              <a:t>Budget Priorities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No Tax Rate Increase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Invest in Existing Employees and Facilities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Maintain Healthy Fund Balances to Weather Any Downturn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Invest in Infrastructure to Accommodate Future Growth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Limit Opportunities for New Positions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Budget Conservatively and Reduce Recurring Expenses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Pursue Grant Opportunities When Possible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Increase the Homestead Exemption, If Possible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u="sng" dirty="0"/>
              <a:t>Limited</a:t>
            </a:r>
            <a:r>
              <a:rPr lang="en-US" dirty="0"/>
              <a:t> Increase in Employee Contribution to Health Insurance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Continue Cash-Funding Capital Improvement Plan</a:t>
            </a:r>
          </a:p>
          <a:p>
            <a:pPr algn="l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FD3DFB-37FC-447D-98DF-C3D25BC423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565176" y="166977"/>
            <a:ext cx="2345878" cy="2313830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218898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189" y="417689"/>
            <a:ext cx="11522865" cy="6173266"/>
          </a:xfrm>
        </p:spPr>
        <p:txBody>
          <a:bodyPr>
            <a:normAutofit lnSpcReduction="10000"/>
          </a:bodyPr>
          <a:lstStyle/>
          <a:p>
            <a:r>
              <a:rPr lang="en-US" b="1" u="sng" dirty="0"/>
              <a:t>Budget Timeline</a:t>
            </a:r>
          </a:p>
          <a:p>
            <a:pPr algn="l"/>
            <a:r>
              <a:rPr lang="en-US" b="1" dirty="0"/>
              <a:t>February</a:t>
            </a:r>
            <a:r>
              <a:rPr lang="en-US" dirty="0"/>
              <a:t>  - Commissioners Court: </a:t>
            </a:r>
          </a:p>
          <a:p>
            <a:pPr algn="l"/>
            <a:r>
              <a:rPr lang="en-US" dirty="0"/>
              <a:t>	     – Adopts Budget Priorities </a:t>
            </a:r>
          </a:p>
          <a:p>
            <a:pPr algn="l"/>
            <a:r>
              <a:rPr lang="en-US" dirty="0"/>
              <a:t>	     – Appoints Budget Committee Members</a:t>
            </a:r>
          </a:p>
          <a:p>
            <a:pPr algn="l"/>
            <a:r>
              <a:rPr lang="en-US" dirty="0"/>
              <a:t>	     – Adopts Budget Calendar</a:t>
            </a:r>
          </a:p>
          <a:p>
            <a:pPr algn="l"/>
            <a:r>
              <a:rPr lang="en-US" b="1" dirty="0"/>
              <a:t>April 30</a:t>
            </a:r>
            <a:r>
              <a:rPr lang="en-US" dirty="0"/>
              <a:t> – Department Heads and Elected Officials Submit Budgets</a:t>
            </a:r>
          </a:p>
          <a:p>
            <a:pPr algn="l"/>
            <a:r>
              <a:rPr lang="en-US" b="1" dirty="0"/>
              <a:t>May/June</a:t>
            </a:r>
            <a:r>
              <a:rPr lang="en-US" dirty="0"/>
              <a:t> – Budget Committee Meets with Departments and Offices to Review Budget Requests</a:t>
            </a:r>
          </a:p>
          <a:p>
            <a:pPr algn="l"/>
            <a:r>
              <a:rPr lang="en-US" b="1" dirty="0"/>
              <a:t>July 25 </a:t>
            </a:r>
            <a:r>
              <a:rPr lang="en-US" dirty="0"/>
              <a:t>– Certified Tax Appraisal Rolls Completed</a:t>
            </a:r>
          </a:p>
          <a:p>
            <a:pPr algn="l"/>
            <a:r>
              <a:rPr lang="en-US" b="1" dirty="0"/>
              <a:t>August 5-7 </a:t>
            </a:r>
            <a:r>
              <a:rPr lang="en-US" dirty="0"/>
              <a:t>– Budget Workshops (Wednesday – Friday)</a:t>
            </a:r>
          </a:p>
          <a:p>
            <a:pPr algn="l"/>
            <a:r>
              <a:rPr lang="en-US" b="1" dirty="0"/>
              <a:t>August 10 </a:t>
            </a:r>
            <a:r>
              <a:rPr lang="en-US" dirty="0"/>
              <a:t>– Final Workshop, vote on “intent to set tax rate”</a:t>
            </a:r>
          </a:p>
          <a:p>
            <a:pPr algn="l"/>
            <a:r>
              <a:rPr lang="en-US" b="1" dirty="0"/>
              <a:t>August 14 </a:t>
            </a:r>
            <a:r>
              <a:rPr lang="en-US" dirty="0"/>
              <a:t>– File Proposed Budget (deadline shorted by weekend)</a:t>
            </a:r>
          </a:p>
          <a:p>
            <a:pPr algn="l"/>
            <a:r>
              <a:rPr lang="en-US" b="1" dirty="0"/>
              <a:t>September 8</a:t>
            </a:r>
            <a:r>
              <a:rPr lang="en-US" dirty="0"/>
              <a:t> – Public Hearing on Budget and Adopt Budget </a:t>
            </a:r>
            <a:r>
              <a:rPr lang="en-US"/>
              <a:t>(Tuesday, </a:t>
            </a:r>
            <a:r>
              <a:rPr lang="en-US" dirty="0"/>
              <a:t>Special Called)</a:t>
            </a:r>
          </a:p>
          <a:p>
            <a:pPr algn="l"/>
            <a:r>
              <a:rPr lang="en-US" b="1" dirty="0"/>
              <a:t>September 14</a:t>
            </a:r>
            <a:r>
              <a:rPr lang="en-US" dirty="0"/>
              <a:t> – Public Hearing on Tax Rate and Adopt Tax Rate (Regular CC Date)</a:t>
            </a:r>
          </a:p>
          <a:p>
            <a:pPr algn="l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E50DEA8-C790-428D-9431-DE96A39CB06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565176" y="166977"/>
            <a:ext cx="2345878" cy="2313830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75180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3357" y="640326"/>
            <a:ext cx="8801819" cy="5741811"/>
          </a:xfrm>
        </p:spPr>
        <p:txBody>
          <a:bodyPr>
            <a:normAutofit/>
          </a:bodyPr>
          <a:lstStyle/>
          <a:p>
            <a:r>
              <a:rPr lang="en-US" b="1" u="sng" dirty="0"/>
              <a:t>Budget Committee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Under Order 2023-12, the Court may designate one Commissioner to serve on the Budget Committee each year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Originally discussed and intended to be used on a rotating basis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Previous Designees: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2023 – Commissioner, Pct. 4, Larry Woolley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2024 – Commissioner, Pct. 3, Mike White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2025 – Commissioner, Pct. 2, Kenny Howell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2026 – Commissioner, </a:t>
            </a:r>
            <a:r>
              <a:rPr lang="en-US" b="1" u="sng" dirty="0"/>
              <a:t>Pct. 1, Rick Bailey</a:t>
            </a:r>
          </a:p>
          <a:p>
            <a:pPr algn="l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C10EB1-3795-4606-B74F-907D768A90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565176" y="166977"/>
            <a:ext cx="2345878" cy="2313830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741103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6A1C0CC502D245B125649852F54C1A" ma:contentTypeVersion="8" ma:contentTypeDescription="Create a new document." ma:contentTypeScope="" ma:versionID="f7b3efe73508dd195c8890883eddfc4f">
  <xsd:schema xmlns:xsd="http://www.w3.org/2001/XMLSchema" xmlns:xs="http://www.w3.org/2001/XMLSchema" xmlns:p="http://schemas.microsoft.com/office/2006/metadata/properties" xmlns:ns2="f66f0eb7-a69a-45ca-9a02-652e97d2a615" targetNamespace="http://schemas.microsoft.com/office/2006/metadata/properties" ma:root="true" ma:fieldsID="405fd3bef050b9387838834e4941f0f5" ns2:_="">
    <xsd:import namespace="f66f0eb7-a69a-45ca-9a02-652e97d2a6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Notes" minOccurs="0"/>
                <xsd:element ref="ns2:MediaServiceObjectDetectorVersion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6f0eb7-a69a-45ca-9a02-652e97d2a6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Notes" ma:index="10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f66f0eb7-a69a-45ca-9a02-652e97d2a615" xsi:nil="true"/>
  </documentManagement>
</p:properties>
</file>

<file path=customXml/itemProps1.xml><?xml version="1.0" encoding="utf-8"?>
<ds:datastoreItem xmlns:ds="http://schemas.openxmlformats.org/officeDocument/2006/customXml" ds:itemID="{70BA56EB-071C-4934-9DF1-55F4B5F749D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E8B0DDF-8588-46BC-B835-B03813C5CB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6f0eb7-a69a-45ca-9a02-652e97d2a6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2B198B-466E-4598-AC4F-CF113F9A0D2F}">
  <ds:schemaRefs>
    <ds:schemaRef ds:uri="http://schemas.microsoft.com/office/2006/metadata/properties"/>
    <ds:schemaRef ds:uri="http://schemas.microsoft.com/office/infopath/2007/PartnerControls"/>
    <ds:schemaRef ds:uri="f66f0eb7-a69a-45ca-9a02-652e97d2a61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200</TotalTime>
  <Words>278</Words>
  <Application>Microsoft Office PowerPoint</Application>
  <PresentationFormat>Widescreen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Item No. WS ___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Item No. WS2</dc:title>
  <dc:creator>Christopher Boedeker</dc:creator>
  <cp:lastModifiedBy>Judy Pyles</cp:lastModifiedBy>
  <cp:revision>22</cp:revision>
  <cp:lastPrinted>2024-01-18T19:42:45Z</cp:lastPrinted>
  <dcterms:created xsi:type="dcterms:W3CDTF">2023-02-13T14:13:40Z</dcterms:created>
  <dcterms:modified xsi:type="dcterms:W3CDTF">2026-06-18T15:01:20Z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313900</vt:r8>
  </property>
  <property fmtid="{D5CDD505-2E9C-101B-9397-08002B2CF9AE}" pid="3" name="ContentTypeId">
    <vt:lpwstr>0x010100B46A1C0CC502D245B125649852F54C1A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